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1" r:id="rId2"/>
    <p:sldId id="258" r:id="rId3"/>
    <p:sldId id="302" r:id="rId4"/>
    <p:sldId id="296" r:id="rId5"/>
    <p:sldId id="265" r:id="rId6"/>
    <p:sldId id="264" r:id="rId7"/>
    <p:sldId id="303" r:id="rId8"/>
    <p:sldId id="304" r:id="rId9"/>
    <p:sldId id="281" r:id="rId10"/>
    <p:sldId id="271" r:id="rId11"/>
    <p:sldId id="272" r:id="rId12"/>
    <p:sldId id="284" r:id="rId13"/>
    <p:sldId id="280" r:id="rId14"/>
    <p:sldId id="279" r:id="rId15"/>
    <p:sldId id="285" r:id="rId16"/>
    <p:sldId id="299" r:id="rId17"/>
    <p:sldId id="286" r:id="rId18"/>
    <p:sldId id="297" r:id="rId19"/>
    <p:sldId id="298" r:id="rId20"/>
    <p:sldId id="283" r:id="rId21"/>
    <p:sldId id="300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FEBEA-6EBC-49D2-A225-4EBB1F9EC3C6}" v="4" dt="2023-04-20T17:40:09.79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86395" autoAdjust="0"/>
  </p:normalViewPr>
  <p:slideViewPr>
    <p:cSldViewPr snapToGrid="0" snapToObjects="1">
      <p:cViewPr varScale="1">
        <p:scale>
          <a:sx n="105" d="100"/>
          <a:sy n="105" d="100"/>
        </p:scale>
        <p:origin x="120" y="744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56:28.135" v="5276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4T18:56:28.135" v="52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4T18:56:28.135" v="5276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51:23.270" v="5264" actId="20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50:28.815" v="5230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51:23.270" v="5264" actId="207"/>
          <ac:spMkLst>
            <pc:docMk/>
            <pc:sldMk cId="2881568612" sldId="304"/>
            <ac:spMk id="5" creationId="{AB842034-0BBA-D0B4-78DF-F902EEAFCE0C}"/>
          </ac:spMkLst>
        </pc:spChg>
        <pc:spChg chg="mod">
          <ac:chgData name="Alyssa Vellucci" userId="47c5cf3cb1dda15f" providerId="LiveId" clId="{84FFEBEA-6EBC-49D2-A225-4EBB1F9EC3C6}" dt="2023-04-24T18:46:27.759" v="4903"/>
          <ac:spMkLst>
            <pc:docMk/>
            <pc:sldMk cId="2881568612" sldId="304"/>
            <ac:spMk id="6" creationId="{761A99CA-5CF4-A3DD-C7D4-D60A49397C9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C-8347-900B-1A82914C85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EC-8347-900B-1A82914C85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8F79-5140-9677-9C7278DCEC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EC-8347-900B-1A82914C85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EC-8347-900B-1A82914C85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C-8347-900B-1A82914C85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EC-8347-900B-1A82914C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560640"/>
        <c:axId val="96562176"/>
      </c:barChart>
      <c:catAx>
        <c:axId val="965606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crossAx val="96562176"/>
        <c:crosses val="autoZero"/>
        <c:auto val="1"/>
        <c:lblAlgn val="ctr"/>
        <c:lblOffset val="100"/>
        <c:noMultiLvlLbl val="0"/>
      </c:catAx>
      <c:valAx>
        <c:axId val="96562176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5606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95C3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E-FD44-8219-E6A8DFD910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2.5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FE-FD44-8219-E6A8DFD910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3.5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E-FD44-8219-E6A8DFD910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4.5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E-FD44-8219-E6A8DFD9101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3.1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FE-FD44-8219-E6A8DFD9101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1.2</c:v>
                </c:pt>
                <c:pt idx="1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FE-FD44-8219-E6A8DFD9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034816"/>
        <c:axId val="96036352"/>
      </c:barChart>
      <c:catAx>
        <c:axId val="9603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6352"/>
        <c:crosses val="autoZero"/>
        <c:auto val="1"/>
        <c:lblAlgn val="ctr"/>
        <c:lblOffset val="100"/>
        <c:noMultiLvlLbl val="0"/>
      </c:catAx>
      <c:valAx>
        <c:axId val="9603635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48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87500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D-864C-9DB0-EE70F7C2F0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D-864C-9DB0-EE70F7C2F0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D-864C-9DB0-EE70F7C2F0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7D-864C-9DB0-EE70F7C2F0E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7D-864C-9DB0-EE70F7C2F0E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 w="28575"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7D-864C-9DB0-EE70F7C2F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44576"/>
        <c:axId val="113146112"/>
      </c:barChart>
      <c:catAx>
        <c:axId val="1131445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6112"/>
        <c:crosses val="autoZero"/>
        <c:auto val="1"/>
        <c:lblAlgn val="ctr"/>
        <c:lblOffset val="100"/>
        <c:noMultiLvlLbl val="0"/>
      </c:catAx>
      <c:valAx>
        <c:axId val="113146112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457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1-9C4F-A239-4A708949AF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1-9C4F-A239-4A708949AF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1-9C4F-A239-4A708949AF1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D1-9C4F-A239-4A708949AF1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D1-9C4F-A239-4A708949AF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FF1-0647-A805-9A54060D5936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D1-9C4F-A239-4A708949AF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3658240"/>
        <c:axId val="123659776"/>
      </c:barChart>
      <c:catAx>
        <c:axId val="1236582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9776"/>
        <c:crosses val="autoZero"/>
        <c:auto val="1"/>
        <c:lblAlgn val="ctr"/>
        <c:lblOffset val="100"/>
        <c:noMultiLvlLbl val="0"/>
      </c:catAx>
      <c:valAx>
        <c:axId val="123659776"/>
        <c:scaling>
          <c:orientation val="minMax"/>
        </c:scaling>
        <c:delete val="0"/>
        <c:axPos val="b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title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8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  <a:headEnd type="diamond"/>
              <a:tailEnd type="diamond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27-2A48-86CC-40F674540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  <a:headEnd type="oval" w="med" len="lg"/>
              <a:tailEnd type="oval" w="med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27-2A48-86CC-40F674540C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  <a:headEnd type="stealth" w="lg" len="lg"/>
              <a:tailEnd type="stealth" w="lg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27-2A48-86CC-40F674540C1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63500">
              <a:solidFill>
                <a:schemeClr val="accent4"/>
              </a:solidFill>
              <a:headEnd type="diamond" w="med" len="lg"/>
              <a:tailEnd type="diamond" w="med" len="lg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27-2A48-86CC-40F674540C1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63500">
              <a:solidFill>
                <a:schemeClr val="accent5">
                  <a:lumMod val="75000"/>
                  <a:lumOff val="25000"/>
                </a:schemeClr>
              </a:solidFill>
              <a:headEnd type="oval"/>
              <a:tailEnd type="oval"/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27-2A48-86CC-40F674540C1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63500">
              <a:solidFill>
                <a:schemeClr val="accent6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27-2A48-86CC-40F674540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>
              <a:tailEnd type="oval"/>
            </a:ln>
          </c:spPr>
        </c:dropLines>
        <c:smooth val="0"/>
        <c:axId val="158156288"/>
        <c:axId val="158157824"/>
      </c:lineChart>
      <c:catAx>
        <c:axId val="158156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7824"/>
        <c:crosses val="autoZero"/>
        <c:auto val="1"/>
        <c:lblAlgn val="ctr"/>
        <c:lblOffset val="100"/>
        <c:noMultiLvlLbl val="0"/>
      </c:catAx>
      <c:valAx>
        <c:axId val="158157824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628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2.297022155318821E-2"/>
          <c:y val="0.8977750281214848"/>
          <c:w val="0.9650888721630384"/>
          <c:h val="8.317735283089614E-2"/>
        </c:manualLayout>
      </c:layout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E87500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58BB-6547-9E94-FBC71435E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FB5-9B47-B023-993A5275B7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FB5-9B47-B023-993A5275B7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FB5-9B47-B023-993A5275B7A0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  <a:lumOff val="25000"/>
                </a:schemeClr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FB5-9B47-B023-993A5275B7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FFB5-9B47-B023-993A5275B7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500" b="0">
                    <a:solidFill>
                      <a:schemeClr val="tx1"/>
                    </a:solidFill>
                    <a:latin typeface="+mn-lt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B5-9B47-B023-993A5275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5.9420642272657094E-2"/>
          <c:y val="0.92611148860199577"/>
          <c:w val="0.88115861895939473"/>
          <c:h val="7.3888511398004189E-2"/>
        </c:manualLayout>
      </c:layout>
      <c:overlay val="0"/>
      <c:txPr>
        <a:bodyPr/>
        <a:lstStyle/>
        <a:p>
          <a:pPr>
            <a:defRPr sz="1800">
              <a:solidFill>
                <a:schemeClr val="tx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23-234B-AC8B-B4CE36813D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23-234B-AC8B-B4CE36813D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23-234B-AC8B-B4CE36813D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8-0E4C-B3AD-43F15F66DB6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8-0E4C-B3AD-43F15F66DB6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8-0E4C-B3AD-43F15F66DB6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0.30719</cdr:x>
      <cdr:y>0.34286</cdr:y>
    </cdr:from>
    <cdr:to>
      <cdr:x>0.3072</cdr:x>
      <cdr:y>0.38905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E52B314-3920-9C3F-7F71-7A33233F0FF0}"/>
            </a:ext>
          </a:extLst>
        </cdr:cNvPr>
        <cdr:cNvSpPr txBox="1"/>
      </cdr:nvSpPr>
      <cdr:spPr>
        <a:xfrm xmlns:a="http://schemas.openxmlformats.org/drawingml/2006/main">
          <a:off x="3183467" y="1371600"/>
          <a:ext cx="65" cy="18479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lIns="0" tIns="0" rIns="0" bIns="0" rtlCol="0">
          <a:spAutoFit/>
        </a:bodyPr>
        <a:lstStyle xmlns:a="http://schemas.openxmlformats.org/drawingml/2006/main"/>
        <a:p xmlns:a="http://schemas.openxmlformats.org/drawingml/2006/main">
          <a:pPr>
            <a:lnSpc>
              <a:spcPct val="120000"/>
            </a:lnSpc>
          </a:pPr>
          <a:endParaRPr lang="en-US" sz="1100" dirty="0">
            <a:solidFill>
              <a:schemeClr val="tx2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leave this background orange or add a subtle background photo using the directions from the title slide. Right-click on the image and select Change Picture to switch out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slide without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3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Slide – 2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and paste these onto various slides to highlight main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1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4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6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3A576E-A44F-664D-B9C4-8B611FB7763D}"/>
              </a:ext>
            </a:extLst>
          </p:cNvPr>
          <p:cNvSpPr/>
          <p:nvPr/>
        </p:nvSpPr>
        <p:spPr>
          <a:xfrm>
            <a:off x="910336" y="1481138"/>
            <a:ext cx="78780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Save this document </a:t>
            </a:r>
            <a:r>
              <a:rPr lang="en-US" dirty="0"/>
              <a:t>with a new name before you begin work.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When adding a new slide, click on the </a:t>
            </a:r>
            <a:r>
              <a:rPr lang="en-US" b="1" dirty="0"/>
              <a:t>small arrow</a:t>
            </a:r>
            <a:r>
              <a:rPr lang="en-US" dirty="0"/>
              <a:t> next to “New Slide” on the toolbar. </a:t>
            </a:r>
            <a:r>
              <a:rPr lang="en-US" b="1" dirty="0"/>
              <a:t>Select the layout </a:t>
            </a:r>
            <a:r>
              <a:rPr lang="en-US" dirty="0"/>
              <a:t>that will best fit the content you want to add.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Change the layout of an existing slide: click the </a:t>
            </a:r>
            <a:r>
              <a:rPr lang="en-US" b="1" dirty="0"/>
              <a:t>“Layout” button </a:t>
            </a:r>
            <a:r>
              <a:rPr lang="en-US" dirty="0"/>
              <a:t>on the top toolbar to reformat your existing content to another master slide.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dashed lines on the slide are </a:t>
            </a:r>
            <a:r>
              <a:rPr lang="en-US" b="1" dirty="0"/>
              <a:t>guides</a:t>
            </a:r>
            <a:r>
              <a:rPr lang="en-US" dirty="0"/>
              <a:t>. If you prefer to turn them off, go to the View menu, down to Guides and uncheck Guides.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Refer to </a:t>
            </a:r>
            <a:r>
              <a:rPr lang="en-US" b="1" dirty="0" err="1"/>
              <a:t>utdallas.edu</a:t>
            </a:r>
            <a:r>
              <a:rPr lang="en-US" b="1" dirty="0"/>
              <a:t>/brand</a:t>
            </a:r>
            <a:r>
              <a:rPr lang="en-US" dirty="0"/>
              <a:t> for specific rules on using the University logos and wordmarks.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88487-DB31-A24E-8177-65845A04A643}"/>
              </a:ext>
            </a:extLst>
          </p:cNvPr>
          <p:cNvSpPr/>
          <p:nvPr/>
        </p:nvSpPr>
        <p:spPr>
          <a:xfrm>
            <a:off x="910336" y="731838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/>
              <a:t>Instructions </a:t>
            </a:r>
            <a:r>
              <a:rPr lang="en-US" sz="3000" i="1" dirty="0"/>
              <a:t>(delete this slide)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93C01-8878-2647-9FBA-0EBD0ABE326D}"/>
              </a:ext>
            </a:extLst>
          </p:cNvPr>
          <p:cNvSpPr/>
          <p:nvPr/>
        </p:nvSpPr>
        <p:spPr>
          <a:xfrm>
            <a:off x="910336" y="5666695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 err="1">
                <a:solidFill>
                  <a:schemeClr val="accent5"/>
                </a:solidFill>
              </a:rPr>
              <a:t>UTD_Light.pptx</a:t>
            </a:r>
            <a:endParaRPr lang="en-US" sz="3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6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286024714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(multi-category)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7474B-65B0-4445-A3E7-A350AAD3D0A2}"/>
              </a:ext>
            </a:extLst>
          </p:cNvPr>
          <p:cNvSpPr/>
          <p:nvPr/>
        </p:nvSpPr>
        <p:spPr>
          <a:xfrm>
            <a:off x="9056728" y="1619140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C5F4E-D144-0541-90BE-0914331E7225}"/>
              </a:ext>
            </a:extLst>
          </p:cNvPr>
          <p:cNvSpPr/>
          <p:nvPr/>
        </p:nvSpPr>
        <p:spPr>
          <a:xfrm>
            <a:off x="9948503" y="2430007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FBAFC-C2DD-CC4A-94BC-C0C808ECCFA9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7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80964919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column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236EB-F727-0A42-9F6A-CA5642E89041}"/>
              </a:ext>
            </a:extLst>
          </p:cNvPr>
          <p:cNvSpPr/>
          <p:nvPr/>
        </p:nvSpPr>
        <p:spPr>
          <a:xfrm>
            <a:off x="9628781" y="1337835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E291E-9F37-474D-94D5-390CF3FF3508}"/>
              </a:ext>
            </a:extLst>
          </p:cNvPr>
          <p:cNvSpPr/>
          <p:nvPr/>
        </p:nvSpPr>
        <p:spPr>
          <a:xfrm>
            <a:off x="6252762" y="150319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0350B-868C-F04F-9E67-0F179CC9B821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7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269329599"/>
              </p:ext>
            </p:extLst>
          </p:nvPr>
        </p:nvGraphicFramePr>
        <p:xfrm>
          <a:off x="914400" y="1606526"/>
          <a:ext cx="10363200" cy="445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2D587-D651-2749-B9A1-1833FDCEFFBC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17828CE-FAD0-6B4F-8CDF-5B99ADBA2168}"/>
              </a:ext>
            </a:extLst>
          </p:cNvPr>
          <p:cNvSpPr/>
          <p:nvPr/>
        </p:nvSpPr>
        <p:spPr>
          <a:xfrm>
            <a:off x="10198822" y="412913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28E86-5FF2-D947-916E-FD06B40EBECC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6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584802977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E3AF-E6F4-924A-91B5-FCE4855BFA3E}"/>
              </a:ext>
            </a:extLst>
          </p:cNvPr>
          <p:cNvSpPr/>
          <p:nvPr/>
        </p:nvSpPr>
        <p:spPr>
          <a:xfrm>
            <a:off x="9374781" y="113591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205CA26-3B5B-DE48-B69E-4798AD8A45BF}"/>
              </a:ext>
            </a:extLst>
          </p:cNvPr>
          <p:cNvSpPr/>
          <p:nvPr/>
        </p:nvSpPr>
        <p:spPr>
          <a:xfrm>
            <a:off x="10408450" y="3034955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36677-4525-FB4A-84FE-25E5333E3350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955174886"/>
              </p:ext>
            </p:extLst>
          </p:nvPr>
        </p:nvGraphicFramePr>
        <p:xfrm>
          <a:off x="914400" y="1554480"/>
          <a:ext cx="10363200" cy="4503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F21F1-5FBF-A745-A7D0-EBFF4285C47A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EEEC4D8-E8ED-6D47-A1F0-1BC3EDE152EA}"/>
              </a:ext>
            </a:extLst>
          </p:cNvPr>
          <p:cNvSpPr/>
          <p:nvPr/>
        </p:nvSpPr>
        <p:spPr>
          <a:xfrm>
            <a:off x="9154926" y="344024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150AA-CBFB-8549-A20D-15C00E5DF03B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2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6B07878-167D-8948-91C8-6A9466565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alphaModFix amt="24000"/>
            <a:duotone>
              <a:prstClr val="black"/>
              <a:srgbClr val="C95C3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/>
          <a:lstStyle/>
          <a:p>
            <a:r>
              <a:rPr lang="en-US" dirty="0"/>
              <a:t>“We are incredible at remembering pictures. Hear a piece of information, and three days later you’ll remember </a:t>
            </a:r>
            <a:r>
              <a:rPr lang="en-US" b="1" dirty="0"/>
              <a:t>10 percent</a:t>
            </a:r>
            <a:r>
              <a:rPr lang="en-US" dirty="0"/>
              <a:t> of it. Add a picture and you’ll remember </a:t>
            </a:r>
            <a:r>
              <a:rPr lang="en-US" b="1" dirty="0"/>
              <a:t>65 percent</a:t>
            </a:r>
            <a:r>
              <a:rPr lang="en-US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99605" y="4620890"/>
            <a:ext cx="2351595" cy="1415772"/>
          </a:xfrm>
        </p:spPr>
        <p:txBody>
          <a:bodyPr/>
          <a:lstStyle/>
          <a:p>
            <a:r>
              <a:rPr lang="en-US" sz="3200" dirty="0"/>
              <a:t>John Medina</a:t>
            </a:r>
          </a:p>
          <a:p>
            <a:pPr lvl="1"/>
            <a:r>
              <a:rPr lang="en-US" sz="2000" dirty="0"/>
              <a:t>Author of </a:t>
            </a:r>
            <a:r>
              <a:rPr lang="en-US" sz="2000" i="1" dirty="0"/>
              <a:t>Brain Rules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108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B9676701-DF58-0249-A838-E8182054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duotone>
              <a:prstClr val="black"/>
              <a:srgbClr val="C95C3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-3544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/>
          <a:lstStyle/>
          <a:p>
            <a:r>
              <a:rPr lang="en-US" sz="3400" dirty="0"/>
              <a:t>“We are incredible at remembering pictures. </a:t>
            </a:r>
            <a:br>
              <a:rPr lang="en-US" sz="3400" dirty="0"/>
            </a:br>
            <a:r>
              <a:rPr lang="en-US" sz="3400" dirty="0"/>
              <a:t>Hear a piece of information, and three days later you’ll remember </a:t>
            </a:r>
            <a:r>
              <a:rPr lang="en-US" sz="3400" b="1" dirty="0"/>
              <a:t>10 percent</a:t>
            </a:r>
            <a:r>
              <a:rPr lang="en-US" sz="3400" dirty="0"/>
              <a:t> of it. Add a picture and you’ll remember </a:t>
            </a:r>
            <a:r>
              <a:rPr lang="en-US" sz="3400" b="1" dirty="0"/>
              <a:t>65 percent</a:t>
            </a:r>
            <a:r>
              <a:rPr lang="en-US" sz="3400" dirty="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John Medina</a:t>
            </a:r>
          </a:p>
          <a:p>
            <a:pPr lvl="1"/>
            <a:r>
              <a:rPr lang="en-US" sz="2000" dirty="0"/>
              <a:t>Author of </a:t>
            </a:r>
            <a:r>
              <a:rPr lang="en-US" sz="2000" i="1" dirty="0"/>
              <a:t>Brain Rules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022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slide style </a:t>
            </a:r>
            <a:r>
              <a:rPr lang="en-US" b="1" dirty="0">
                <a:solidFill>
                  <a:srgbClr val="C95C3A"/>
                </a:solidFill>
              </a:rPr>
              <a:t>example layout. </a:t>
            </a:r>
            <a:r>
              <a:rPr lang="en-US" dirty="0"/>
              <a:t>Text should be sentence case.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First, Last Name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Company name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Title comes here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5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t="16362" r="15906" b="9598"/>
          <a:stretch/>
        </p:blipFill>
        <p:spPr>
          <a:xfrm>
            <a:off x="914400" y="2514589"/>
            <a:ext cx="3048000" cy="2743222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332338288"/>
              </p:ext>
            </p:extLst>
          </p:nvPr>
        </p:nvGraphicFramePr>
        <p:xfrm>
          <a:off x="4212236" y="2160719"/>
          <a:ext cx="3822492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2324C1-EBCD-564B-B8A6-6DC278C604D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5061"/>
          <a:stretch/>
        </p:blipFill>
        <p:spPr>
          <a:xfrm>
            <a:off x="8229600" y="2514617"/>
            <a:ext cx="3048000" cy="27431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F2DF53-EC3C-8649-BDF6-8AE032A4AB5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A0C90-FFA7-D840-A8EE-6BDC0597D340}"/>
              </a:ext>
            </a:extLst>
          </p:cNvPr>
          <p:cNvSpPr/>
          <p:nvPr/>
        </p:nvSpPr>
        <p:spPr>
          <a:xfrm>
            <a:off x="1383720" y="3124043"/>
            <a:ext cx="2101602" cy="157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seen a 163% increase </a:t>
            </a:r>
            <a:b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in 9 years.</a:t>
            </a:r>
          </a:p>
        </p:txBody>
      </p:sp>
    </p:spTree>
    <p:extLst>
      <p:ext uri="{BB962C8B-B14F-4D97-AF65-F5344CB8AC3E}">
        <p14:creationId xmlns:p14="http://schemas.microsoft.com/office/powerpoint/2010/main" val="138630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3"/>
          <a:stretch/>
        </p:blipFill>
        <p:spPr>
          <a:xfrm>
            <a:off x="947821" y="2082800"/>
            <a:ext cx="6638757" cy="3621088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29146953"/>
              </p:ext>
            </p:extLst>
          </p:nvPr>
        </p:nvGraphicFramePr>
        <p:xfrm>
          <a:off x="7771836" y="2093913"/>
          <a:ext cx="4157274" cy="36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64A58-6739-F749-8801-DB41FD07294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Upward Trajectory: example slide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C6C4B-87DA-8140-833C-21C1483B8790}"/>
              </a:ext>
            </a:extLst>
          </p:cNvPr>
          <p:cNvSpPr/>
          <p:nvPr/>
        </p:nvSpPr>
        <p:spPr>
          <a:xfrm>
            <a:off x="4572000" y="4886961"/>
            <a:ext cx="3048000" cy="82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seen a 163% increase in 9 years</a:t>
            </a:r>
          </a:p>
        </p:txBody>
      </p:sp>
    </p:spTree>
    <p:extLst>
      <p:ext uri="{BB962C8B-B14F-4D97-AF65-F5344CB8AC3E}">
        <p14:creationId xmlns:p14="http://schemas.microsoft.com/office/powerpoint/2010/main" val="419697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/>
              <a:t>Callout style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86447" y="2272435"/>
            <a:ext cx="1089465" cy="677108"/>
          </a:xfrm>
          <a:prstGeom prst="rect">
            <a:avLst/>
          </a:prstGeom>
          <a:solidFill>
            <a:srgbClr val="30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2993" y="2272435"/>
            <a:ext cx="1089465" cy="67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9540" y="2272435"/>
            <a:ext cx="1089465" cy="677108"/>
          </a:xfrm>
          <a:prstGeom prst="rect">
            <a:avLst/>
          </a:prstGeom>
          <a:solidFill>
            <a:srgbClr val="78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16087" y="2272435"/>
            <a:ext cx="1089465" cy="6771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A3F55D-3AE4-DD44-8549-6ACEE8C822E5}"/>
              </a:ext>
            </a:extLst>
          </p:cNvPr>
          <p:cNvSpPr/>
          <p:nvPr/>
        </p:nvSpPr>
        <p:spPr>
          <a:xfrm>
            <a:off x="258644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30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DC03385-ED74-7442-A79B-CAF17BD92B12}"/>
              </a:ext>
            </a:extLst>
          </p:cNvPr>
          <p:cNvSpPr/>
          <p:nvPr/>
        </p:nvSpPr>
        <p:spPr>
          <a:xfrm>
            <a:off x="4562994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E5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AC7508D-49C7-CE48-827A-997DC030CE44}"/>
              </a:ext>
            </a:extLst>
          </p:cNvPr>
          <p:cNvSpPr/>
          <p:nvPr/>
        </p:nvSpPr>
        <p:spPr>
          <a:xfrm>
            <a:off x="6539541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rgbClr val="78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5635015A-C7CF-9C46-B8CA-BA904DC2920C}"/>
              </a:ext>
            </a:extLst>
          </p:cNvPr>
          <p:cNvSpPr/>
          <p:nvPr/>
        </p:nvSpPr>
        <p:spPr>
          <a:xfrm>
            <a:off x="851608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7FEC2-A2CE-7943-82EE-C7EAADF4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640" y="1727876"/>
            <a:ext cx="1851557" cy="185477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B4C362-F33B-664B-8147-B607777F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51" y="1727876"/>
            <a:ext cx="1854772" cy="185477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2A3438-BE9C-D44B-B454-FFB2929D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68" y="1727876"/>
            <a:ext cx="1854772" cy="1854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B673F-7BD9-5848-A550-9B141E9F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1402" y="1765951"/>
            <a:ext cx="1716138" cy="171613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9FAF6D-A40D-A048-8077-F1B47174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9" y="4056990"/>
            <a:ext cx="1598379" cy="160115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9710782-2509-D444-A9B5-AF55DD1F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6" y="4123900"/>
            <a:ext cx="1696832" cy="1699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4EB4EF-DB91-A24E-B8BA-DEC001637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668" y="4042606"/>
            <a:ext cx="1696832" cy="1696832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4C04D44-5B52-4B47-B8C5-1CA6B5563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3972750"/>
            <a:ext cx="1696832" cy="1699778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FEAFD6B7-6F4F-1542-8C36-0B5C0A23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 Dallas Marks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7D27B13-87E4-514F-A759-4865973346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8A70B9-9F3C-2C4A-AA0E-78AC56FD0367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Overview of the section</a:t>
            </a:r>
          </a:p>
          <a:p>
            <a:pPr lvl="1"/>
            <a:r>
              <a:rPr lang="fr-FR" sz="1800" dirty="0"/>
              <a:t>Use to </a:t>
            </a:r>
            <a:r>
              <a:rPr lang="fr-FR" sz="1800" dirty="0" err="1"/>
              <a:t>segue</a:t>
            </a:r>
            <a:r>
              <a:rPr lang="fr-FR" sz="1800" dirty="0"/>
              <a:t> to </a:t>
            </a:r>
            <a:r>
              <a:rPr lang="fr-FR" sz="1800" dirty="0" err="1"/>
              <a:t>another</a:t>
            </a:r>
            <a:r>
              <a:rPr lang="fr-FR" sz="1800" dirty="0"/>
              <a:t> section</a:t>
            </a:r>
          </a:p>
          <a:p>
            <a:pPr lvl="1"/>
            <a:r>
              <a:rPr lang="fr-FR" sz="1800" dirty="0"/>
              <a:t>Use as a Q&amp;A slide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0" dirty="0"/>
              <a:t>Section head</a:t>
            </a:r>
          </a:p>
        </p:txBody>
      </p:sp>
    </p:spTree>
    <p:extLst>
      <p:ext uri="{BB962C8B-B14F-4D97-AF65-F5344CB8AC3E}">
        <p14:creationId xmlns:p14="http://schemas.microsoft.com/office/powerpoint/2010/main" val="389023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Contact information or summary</a:t>
            </a:r>
          </a:p>
          <a:p>
            <a:pPr lvl="1"/>
            <a:r>
              <a:rPr lang="en-US" sz="1800" dirty="0"/>
              <a:t>More details concerning the brand standards for UT Dallas can be found online at </a:t>
            </a:r>
            <a:r>
              <a:rPr lang="en-US" sz="1800" b="1" dirty="0" err="1"/>
              <a:t>utdallas.edu</a:t>
            </a:r>
            <a:r>
              <a:rPr lang="en-US" sz="1800" b="1" dirty="0"/>
              <a:t>/brand</a:t>
            </a:r>
            <a:r>
              <a:rPr lang="en-US" sz="1800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02208" y="4056990"/>
            <a:ext cx="6117069" cy="1830054"/>
          </a:xfrm>
        </p:spPr>
        <p:txBody>
          <a:bodyPr/>
          <a:lstStyle/>
          <a:p>
            <a:r>
              <a:rPr lang="en-US" i="0" dirty="0"/>
              <a:t>Thank you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81C62F-2F48-56B8-12B1-8ABC8F535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81" y="1827846"/>
            <a:ext cx="1598379" cy="16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097280"/>
            <a:ext cx="2889504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Model &amp; Problem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Feedback Control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success?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8912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perform spells according to their class and number/level of spell slots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perform spells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perform non-attack actions (i.e. grapple, help, disengage,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perform non-attack actions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cannot interact with environment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480364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up, down, left, right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BB459-8AE9-B16D-0E7A-12BB044C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44" y="1563166"/>
            <a:ext cx="6165580" cy="2469338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46FBCE3-D8B4-974F-7D90-835225505D83}"/>
              </a:ext>
            </a:extLst>
          </p:cNvPr>
          <p:cNvSpPr txBox="1">
            <a:spLocks/>
          </p:cNvSpPr>
          <p:nvPr/>
        </p:nvSpPr>
        <p:spPr>
          <a:xfrm>
            <a:off x="6004560" y="4528882"/>
            <a:ext cx="4803648" cy="140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/>
            <a:r>
              <a:rPr lang="en-US" sz="1600"/>
              <a:t>No </a:t>
            </a:r>
            <a:r>
              <a:rPr lang="en-US" sz="1600" dirty="0"/>
              <a:t>a</a:t>
            </a:r>
            <a:r>
              <a:rPr lang="en-US" sz="1600"/>
              <a:t>bility </a:t>
            </a:r>
            <a:r>
              <a:rPr lang="en-US" sz="1600" dirty="0"/>
              <a:t>modifiers for PC or monster</a:t>
            </a:r>
          </a:p>
          <a:p>
            <a:pPr lvl="4"/>
            <a:r>
              <a:rPr lang="en-US" sz="1600" dirty="0"/>
              <a:t>Dice roll +0 for melee and ranged attacks</a:t>
            </a:r>
          </a:p>
          <a:p>
            <a:pPr lvl="3"/>
            <a:r>
              <a:rPr lang="en-US" sz="1600" dirty="0"/>
              <a:t>Attack ranges:</a:t>
            </a:r>
          </a:p>
          <a:p>
            <a:pPr lvl="4"/>
            <a:r>
              <a:rPr lang="en-US" sz="1600" dirty="0"/>
              <a:t>Melee: 1 block</a:t>
            </a:r>
          </a:p>
          <a:p>
            <a:pPr lvl="4"/>
            <a:r>
              <a:rPr lang="en-US" sz="1600" dirty="0"/>
              <a:t>Ranged: 2 blocks</a:t>
            </a:r>
          </a:p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dirty="0"/>
              <a:t>The states of the system include: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r>
              <a:rPr lang="en-US" sz="1600" dirty="0"/>
              <a:t>The inputs to the system include: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Melee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Ranged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Nothing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7619998" y="1688125"/>
            <a:ext cx="385876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The dice used are d4, d6, d8, and d20 dice. These create the stochastic disturbance in the system. The success or failure of the input is defined as: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The monster’s inputs are state-dependent in that it will always try to move toward the PC. It will always use a melee attack if it’s close enough, and a ranged attack if it’s further away.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C7016-77AB-ABC9-7150-6EC9A3A2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39" y="2133016"/>
            <a:ext cx="3905795" cy="10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534F-A2B0-5813-D0F2-9E075507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93133"/>
            <a:ext cx="4477375" cy="638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FBD4-443A-D344-A6B9-4F29412E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03" y="4271055"/>
            <a:ext cx="21815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i="0" dirty="0">
                <a:solidFill>
                  <a:schemeClr val="tx1"/>
                </a:solidFill>
              </a:rPr>
              <a:t>1. Define Markov Chains from given problem parameters</a:t>
            </a:r>
          </a:p>
          <a:p>
            <a:r>
              <a:rPr lang="en-US" sz="1800" i="0" dirty="0">
                <a:solidFill>
                  <a:schemeClr val="tx1"/>
                </a:solidFill>
              </a:rPr>
              <a:t>2. Update the Markov probability matrices for each input at each location in the grid</a:t>
            </a:r>
          </a:p>
          <a:p>
            <a:r>
              <a:rPr lang="en-US" sz="1800" i="0" dirty="0">
                <a:solidFill>
                  <a:schemeClr val="tx1"/>
                </a:solidFill>
              </a:rPr>
              <a:t>3. Simulate the system with an “infinite” time horizon and update the system at every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3129-C8A5-2D52-5228-AAF3424DDD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Dynamic Programming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594392835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(single category)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5D119-0047-0A45-B5C3-F35BBAFE61CD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B8181-4436-A248-9467-3A824C58A913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AF171-5E30-F44E-85FE-B6B13F163002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1365</Words>
  <Application>Microsoft Office PowerPoint</Application>
  <PresentationFormat>Widescreen</PresentationFormat>
  <Paragraphs>195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PowerPoint Presentation</vt:lpstr>
      <vt:lpstr>D&amp;D Optimal Combat Encounter</vt:lpstr>
      <vt:lpstr>PowerPoint Presentation</vt:lpstr>
      <vt:lpstr>Introduction</vt:lpstr>
      <vt:lpstr>Problem Constraints</vt:lpstr>
      <vt:lpstr>Problem Formulation</vt:lpstr>
      <vt:lpstr>Model Formulation</vt:lpstr>
      <vt:lpstr>Dynamic Programming Process</vt:lpstr>
      <vt:lpstr>Column chart (single category)</vt:lpstr>
      <vt:lpstr>Column chart (multi-category)</vt:lpstr>
      <vt:lpstr>Stacked column chart</vt:lpstr>
      <vt:lpstr>Bar chart</vt:lpstr>
      <vt:lpstr>Line chart</vt:lpstr>
      <vt:lpstr>Pie chart</vt:lpstr>
      <vt:lpstr>“We are incredible at remembering pictures. Hear a piece of information, and three days later you’ll remember 10 percent of it. Add a picture and you’ll remember 65 percent.”</vt:lpstr>
      <vt:lpstr>“We are incredible at remembering pictures.  Hear a piece of information, and three days later you’ll remember 10 percent of it. Add a picture and you’ll remember 65 percent.”</vt:lpstr>
      <vt:lpstr>Quote slide style example layout. Text should be sentence case.</vt:lpstr>
      <vt:lpstr>UT Dallas Enrollment</vt:lpstr>
      <vt:lpstr>UT Dallas Enrollment</vt:lpstr>
      <vt:lpstr>Callout style examples</vt:lpstr>
      <vt:lpstr>UT Dallas Marks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Alyssa Vellucci</cp:lastModifiedBy>
  <cp:revision>190</cp:revision>
  <dcterms:created xsi:type="dcterms:W3CDTF">2014-02-06T21:29:49Z</dcterms:created>
  <dcterms:modified xsi:type="dcterms:W3CDTF">2023-04-24T18:56:29Z</dcterms:modified>
</cp:coreProperties>
</file>